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9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2" autoAdjust="0"/>
    <p:restoredTop sz="82844" autoAdjust="0"/>
  </p:normalViewPr>
  <p:slideViewPr>
    <p:cSldViewPr snapToGrid="0" snapToObjects="1">
      <p:cViewPr varScale="1">
        <p:scale>
          <a:sx n="55" d="100"/>
          <a:sy n="55" d="100"/>
        </p:scale>
        <p:origin x="9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7C3F878-F5E8-489B-AC8A-64F2A7E22C28}" type="datetimeFigureOut">
              <a:rPr lang="en-US" smtClean="0"/>
              <a:pPr/>
              <a:t>9/30/2021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869740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389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C3F878-F5E8-489B-AC8A-64F2A7E22C28}" type="datetimeFigureOut">
              <a:rPr lang="en-US" smtClean="0"/>
              <a:pPr/>
              <a:t>9/30/2021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26450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22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875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92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9/30/2021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11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C3F878-F5E8-489B-AC8A-64F2A7E22C28}" type="datetimeFigureOut">
              <a:rPr lang="en-US" smtClean="0"/>
              <a:pPr/>
              <a:t>9/30/2021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7232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C3F878-F5E8-489B-AC8A-64F2A7E22C28}" type="datetimeFigureOut">
              <a:rPr lang="en-US" smtClean="0"/>
              <a:pPr/>
              <a:t>9/30/2021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30945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619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550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B7C3F878-F5E8-489B-AC8A-64F2A7E22C28}" type="datetimeFigureOut">
              <a:rPr lang="en-US" smtClean="0"/>
              <a:pPr/>
              <a:t>9/30/2021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4730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36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5184">
          <p15:clr>
            <a:srgbClr val="F26B43"/>
          </p15:clr>
        </p15:guide>
        <p15:guide id="10" pos="702">
          <p15:clr>
            <a:srgbClr val="F26B43"/>
          </p15:clr>
        </p15:guide>
        <p15:guide id="11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5" y="1788454"/>
            <a:ext cx="6687237" cy="2098226"/>
          </a:xfrm>
        </p:spPr>
        <p:txBody>
          <a:bodyPr/>
          <a:lstStyle/>
          <a:p>
            <a:r>
              <a:rPr lang="en-US" sz="5000" dirty="0"/>
              <a:t>Project Management and Event Implementation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Poudevigne</a:t>
            </a:r>
          </a:p>
        </p:txBody>
      </p:sp>
    </p:spTree>
    <p:extLst>
      <p:ext uri="{BB962C8B-B14F-4D97-AF65-F5344CB8AC3E}">
        <p14:creationId xmlns:p14="http://schemas.microsoft.com/office/powerpoint/2010/main" val="3013503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119257"/>
            <a:ext cx="6965244" cy="3703651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the necessity of project management in the management of sport &amp; fitness events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project management tools to plan and conduct a successful event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 the phases of project management</a:t>
            </a:r>
          </a:p>
        </p:txBody>
      </p:sp>
    </p:spTree>
    <p:extLst>
      <p:ext uri="{BB962C8B-B14F-4D97-AF65-F5344CB8AC3E}">
        <p14:creationId xmlns:p14="http://schemas.microsoft.com/office/powerpoint/2010/main" val="473874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Read Chapter 6 and 7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Read through these slides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Based on your reading from Chapters 6 and 7, write a 1-page outline addressing: </a:t>
            </a:r>
          </a:p>
          <a:p>
            <a:pPr marL="987552" lvl="1" indent="-457200">
              <a:buAutoNum type="arabicPeriod"/>
            </a:pPr>
            <a:r>
              <a:rPr lang="en-US" dirty="0"/>
              <a:t>the types of events that can be hosted at your facility (provide a short description of each);</a:t>
            </a:r>
          </a:p>
          <a:p>
            <a:pPr marL="987552" lvl="1" indent="-457200">
              <a:buAutoNum type="arabicPeriod"/>
            </a:pPr>
            <a:r>
              <a:rPr lang="en-US" dirty="0"/>
              <a:t>General planning phase for events; and </a:t>
            </a:r>
          </a:p>
          <a:p>
            <a:pPr marL="987552" lvl="1" indent="-457200">
              <a:buAutoNum type="arabicPeriod"/>
            </a:pPr>
            <a:r>
              <a:rPr lang="en-US" dirty="0"/>
              <a:t>Scheduling and timing of events. </a:t>
            </a:r>
          </a:p>
          <a:p>
            <a:pPr marL="530352" lvl="1" indent="0">
              <a:buNone/>
            </a:pPr>
            <a:r>
              <a:rPr lang="en-US" dirty="0"/>
              <a:t>  Due in Dropbox by Deadline in syllabus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486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dynamic process of organizing and managing appropriate resources in a controlled and structured manner to deliver the clearly defined work required to complete a project within defined scope, time, and often, cost constraints (Patel, 2008; Young, 2007).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integration of all the management tasks necessary to oversee the work before, during, and after the event has occurred.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Project: a temporary and one-time venture undertaken to create a unique product with specific outcomes and benefits.</a:t>
            </a:r>
          </a:p>
          <a:p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359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372"/>
            <a:ext cx="8229600" cy="1143000"/>
          </a:xfrm>
        </p:spPr>
        <p:txBody>
          <a:bodyPr>
            <a:norm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Management Triangle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48267"/>
            <a:ext cx="8229600" cy="4525963"/>
          </a:xfrm>
        </p:spPr>
        <p:txBody>
          <a:bodyPr>
            <a:noAutofit/>
          </a:bodyPr>
          <a:lstStyle/>
          <a:p>
            <a:r>
              <a:rPr lang="en-A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challenge of project management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to ensure the event can be delivered within the defined constraints; those constraints being time, scope, and cost.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Time: the amount of time to complete the project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Cost: the amount of money budgeted to complete the project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Scope: the work to be done to implement the project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project falls behind schedule, costs go up and/or the work on the project changes if quality is to be maintained.</a:t>
            </a: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793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838"/>
            <a:ext cx="8229600" cy="1143000"/>
          </a:xfrm>
        </p:spPr>
        <p:txBody>
          <a:bodyPr>
            <a:norm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Allocation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Autofit/>
          </a:bodyPr>
          <a:lstStyle/>
          <a:p>
            <a:r>
              <a:rPr lang="en-A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Another challenge of project management is to ensure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proper allocation and assimilation of the inputs (e.g., people, money, time, etc.) to meet the objectives of the event.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management tools: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Help the event manager systematically define the tasks necessary to meet overall objectives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Delegate those tasks to the right people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Allocate financial resources appropriately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Coordinate when the tasks must be completed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214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1143000"/>
          </a:xfrm>
        </p:spPr>
        <p:txBody>
          <a:bodyPr>
            <a:norm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Phases of Project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6038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main aim of project management is to control risk and potential failure by providing a clear direction that aligns with the strategic goals and objectives for the event.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 core phases: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Initiation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Planning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Implementation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Monitoring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Shutdown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821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505"/>
            <a:ext cx="8229600" cy="766762"/>
          </a:xfrm>
        </p:spPr>
        <p:txBody>
          <a:bodyPr/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467" y="757626"/>
            <a:ext cx="8576733" cy="1229327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Event Management Body of Knowledge (EMBOK) has conceptualized a three dimensional depiction of the phases, domains, and processes necessary to create and deliver sport &amp; fitness events</a:t>
            </a:r>
            <a:r>
              <a:rPr lang="en-A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\\asc-prd-fs05\jbl_users\HealthTeam\02_In_Production\Aicher\08_Navigate\author_NAVx_isbn13\author_NAVx_isbn13\Study_Tools\For_Vendor\SLID\04_Snipped Art\Figure 7.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538" y="2658533"/>
            <a:ext cx="5529458" cy="355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198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initiation phase allows sport &amp; fitness event organizers to define the event, set objectives, and determine the sport &amp; fitness event’s feasibility.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feasibility study will detail the viability of a sport &amp; fitness event and the managerial requirements necessary to deliver it.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end of the initiation phase is often marked by a red or green light decision to continue to the planning stages.</a:t>
            </a: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070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7734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is straightforward and can be considered a process of asking questions (Young, 2007), such as:</a:t>
            </a:r>
          </a:p>
          <a:p>
            <a:pPr lvl="2">
              <a:lnSpc>
                <a:spcPts val="28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What actions need to be taken?</a:t>
            </a:r>
          </a:p>
          <a:p>
            <a:pPr lvl="2">
              <a:lnSpc>
                <a:spcPts val="28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When will these actions occur?</a:t>
            </a:r>
          </a:p>
          <a:p>
            <a:pPr lvl="2">
              <a:lnSpc>
                <a:spcPts val="28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Who is going to take on these actions?</a:t>
            </a:r>
          </a:p>
          <a:p>
            <a:pPr lvl="2">
              <a:lnSpc>
                <a:spcPts val="28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What resources (both human, financial, and supplies/equipment) are required for these actions?</a:t>
            </a:r>
          </a:p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planning stage is very dynamic and continuous and sport &amp; fitness event managers must remain proactive and diligent.</a:t>
            </a:r>
          </a:p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wise not to plan all the detail at the outset to avoid reworking the plan and wasting valuable time.</a:t>
            </a:r>
          </a:p>
          <a:p>
            <a:pPr>
              <a:lnSpc>
                <a:spcPts val="2800"/>
              </a:lnSpc>
              <a:spcBef>
                <a:spcPts val="0"/>
              </a:spcBef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776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1333" y="1286933"/>
            <a:ext cx="7128935" cy="4294967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domain area will have a specific plan that contributes to the overall event plan that must detail how and when the work will be completed.</a:t>
            </a:r>
          </a:p>
          <a:p>
            <a:pPr>
              <a:lnSpc>
                <a:spcPts val="30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Once the work plan is complete, managers have the ability to confirm that all tasks (Young, 2007):</a:t>
            </a:r>
          </a:p>
          <a:p>
            <a:pPr lvl="1">
              <a:lnSpc>
                <a:spcPts val="3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Are allocated for someone to action</a:t>
            </a:r>
          </a:p>
          <a:p>
            <a:pPr lvl="1">
              <a:lnSpc>
                <a:spcPts val="3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Have financial resources allocated to them (if necessary), which allows for monitoring control over budget and spend</a:t>
            </a:r>
          </a:p>
          <a:p>
            <a:pPr lvl="1">
              <a:lnSpc>
                <a:spcPts val="3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Are realistic and achievable given the assigned time constraints</a:t>
            </a:r>
          </a:p>
          <a:p>
            <a:pPr>
              <a:lnSpc>
                <a:spcPts val="3000"/>
              </a:lnSpc>
              <a:spcBef>
                <a:spcPts val="0"/>
              </a:spcBef>
            </a:pP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933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Monitoring/Control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1267" y="1143000"/>
            <a:ext cx="7806266" cy="5433010"/>
          </a:xfrm>
        </p:spPr>
        <p:txBody>
          <a:bodyPr>
            <a:noAutofit/>
          </a:bodyPr>
          <a:lstStyle/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 and control systems are implemented to ensure that performance standards are achieved as the sport &amp; fitness event is executed.</a:t>
            </a:r>
          </a:p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Young (2007, 2013), there are three operating modes:</a:t>
            </a:r>
          </a:p>
          <a:p>
            <a:pPr lvl="2">
              <a:lnSpc>
                <a:spcPts val="28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Measuring: to determine progress through formal and informal reporting</a:t>
            </a:r>
          </a:p>
          <a:p>
            <a:pPr lvl="2">
              <a:lnSpc>
                <a:spcPts val="28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Evaluating: to determine the cause of deviations from the plan and how to react</a:t>
            </a:r>
          </a:p>
          <a:p>
            <a:pPr lvl="2">
              <a:lnSpc>
                <a:spcPts val="28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Correcting: taking actions to correct the deviations from the plan</a:t>
            </a:r>
          </a:p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Preventative controls are established in the planning stages and continue into execution.</a:t>
            </a:r>
          </a:p>
          <a:p>
            <a:pPr>
              <a:lnSpc>
                <a:spcPts val="2800"/>
              </a:lnSpc>
              <a:spcBef>
                <a:spcPts val="0"/>
              </a:spcBef>
            </a:pP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431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Closure/Shutdown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Shutdown requires proper planning and execution to ensure nothing is lost, equipment is returned properly, and the flow of those involved occurs seamlessly.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Shutdown is the most forgotten element of the project.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 the planning and execution stages, the shutdown should include a work breakdown structure, task and responsibility checklists, and a schedule, which is subject to risk analysis.</a:t>
            </a: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090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Tools of Project Management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286933"/>
            <a:ext cx="4326466" cy="5071534"/>
          </a:xfrm>
        </p:spPr>
        <p:txBody>
          <a:bodyPr>
            <a:no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Software: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Copper Project, Viewpath, eTask-it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systems: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Microsoft Project, OpenProj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 sheets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Checklists</a:t>
            </a: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Floor plans</a:t>
            </a: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diagram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12733" y="1306513"/>
            <a:ext cx="4101648" cy="3605212"/>
          </a:xfrm>
        </p:spPr>
        <p:txBody>
          <a:bodyPr>
            <a:no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WBS: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tasks broken down into manageable parts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Gantt chart: a bar chart that illustrates the various tasks in a time-sequence order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PERT chart: illustrates the tasks, duration, and dependency information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58037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889</TotalTime>
  <Words>953</Words>
  <Application>Microsoft Office PowerPoint</Application>
  <PresentationFormat>On-screen Show (4:3)</PresentationFormat>
  <Paragraphs>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Franklin Gothic Book</vt:lpstr>
      <vt:lpstr>Times New Roman</vt:lpstr>
      <vt:lpstr>Crop</vt:lpstr>
      <vt:lpstr>Project Management and Event Implementation</vt:lpstr>
      <vt:lpstr>Objectives</vt:lpstr>
      <vt:lpstr>Assignment</vt:lpstr>
      <vt:lpstr>Project Management</vt:lpstr>
      <vt:lpstr>Project Management Triangle</vt:lpstr>
      <vt:lpstr>Resource Allocation</vt:lpstr>
      <vt:lpstr>Phases of Project Management</vt:lpstr>
      <vt:lpstr>EMBOK</vt:lpstr>
      <vt:lpstr>Initiation</vt:lpstr>
      <vt:lpstr>Planning</vt:lpstr>
      <vt:lpstr>Implementation</vt:lpstr>
      <vt:lpstr>Monitoring/Control</vt:lpstr>
      <vt:lpstr>Closure/Shutdown</vt:lpstr>
      <vt:lpstr>Tools of Project Management</vt:lpstr>
    </vt:vector>
  </TitlesOfParts>
  <Company>University of Delaware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 Event &amp; Facility Management</dc:title>
  <dc:creator>Melanie Poudevigne</dc:creator>
  <cp:lastModifiedBy>Shasanay Mims</cp:lastModifiedBy>
  <cp:revision>40</cp:revision>
  <dcterms:created xsi:type="dcterms:W3CDTF">2014-07-28T19:28:30Z</dcterms:created>
  <dcterms:modified xsi:type="dcterms:W3CDTF">2021-09-30T21:59:23Z</dcterms:modified>
</cp:coreProperties>
</file>